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7" r:id="rId5"/>
    <p:sldId id="258" r:id="rId6"/>
    <p:sldId id="259" r:id="rId7"/>
    <p:sldId id="260" r:id="rId8"/>
    <p:sldId id="261" r:id="rId9"/>
    <p:sldId id="262" r:id="rId10"/>
    <p:sldId id="263" r:id="rId11"/>
    <p:sldId id="265" r:id="rId12"/>
    <p:sldId id="266" r:id="rId13"/>
    <p:sldId id="268"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72" autoAdjust="0"/>
    <p:restoredTop sz="94660"/>
  </p:normalViewPr>
  <p:slideViewPr>
    <p:cSldViewPr snapToGrid="0">
      <p:cViewPr varScale="1">
        <p:scale>
          <a:sx n="66" d="100"/>
          <a:sy n="66" d="100"/>
        </p:scale>
        <p:origin x="821"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94EF6C7-EC02-921C-2407-84F03FCC7F53}"/>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66BF1AF-830C-CE65-044D-F1F090C8A3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2E07008-7E42-E442-0320-B403477B35C2}"/>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C37C368A-8D67-B821-83EC-79D3217FA7C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DB66F22-8D5C-DB76-F96A-45E7D0CBAAA4}"/>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41182769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A2A010-1861-A2B5-6A27-298709F4584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3445D50-EDB9-20A5-68F5-0A69A77319FA}"/>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F7C3F26F-AEA4-71C0-9573-4BB6BD4145C6}"/>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36187CE2-4ABB-7D35-7BA2-75B6F402C5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5D099C8-7516-59C0-1510-D318C9BD597E}"/>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4041722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F14A4A5-0A43-8AFC-47CA-1F8EF9A03A66}"/>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9B9EA76-CA30-B7B2-516A-12BECDAE363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B0DB97A9-D5FD-ACEC-A5BD-371DB9E659BB}"/>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0000CC6F-F24B-0421-A4AE-AA69BC9F5C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1A7E731-9FE7-6A34-17E7-D50BBA437FA5}"/>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242255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0B3959-88CC-7B30-B7B5-4E344E3C06F3}"/>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EB2DFE6-62BB-2D7B-FD5F-9496A4A722D5}"/>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E990AF5-3D85-C3CF-94FD-A542416B9AF6}"/>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BFD339B1-6AD7-27FE-BB0E-DFFF2F45D92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03CF521-1341-934B-817D-3EBE8DB18917}"/>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447183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938F49-D99E-F4E4-72F0-E7CEC7565106}"/>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F801832-B065-7844-AFDF-CB1395112C0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FF8530F-F8D7-62B4-28B8-C243A7B73F70}"/>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84F6CA65-0F07-6D5A-1BD1-8E766F66635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2B67F31-177A-CC0F-02AE-3FB012D5DB8F}"/>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2368379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887AC4-E5B0-011A-ED4B-08A26D2DEBB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DBE3BD2-0A1C-02A0-A883-1226216CD869}"/>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E6A893-93EA-7FC7-98AB-664A8421506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A90B6D78-A705-B304-40C4-4DB9A279619A}"/>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6" name="Segnaposto piè di pagina 5">
            <a:extLst>
              <a:ext uri="{FF2B5EF4-FFF2-40B4-BE49-F238E27FC236}">
                <a16:creationId xmlns:a16="http://schemas.microsoft.com/office/drawing/2014/main" id="{0B1ECB5C-E9D4-1652-D6EC-ACB077690FC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AB34846-2194-E297-7328-7CDA114480A4}"/>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479200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B765EE-B127-E8F7-8CFE-F4EABB230DA7}"/>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C8A37C66-653C-0967-3E55-8C4CA05F0B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857D2E74-864D-BB7A-D215-3FEA8676A3D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47F57EDF-A2C8-2741-3C81-9A21B27196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A565DFE-333A-D020-A406-939B962DEE3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C6C2FE97-B29B-27CE-41AA-229FF1440F98}"/>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8" name="Segnaposto piè di pagina 7">
            <a:extLst>
              <a:ext uri="{FF2B5EF4-FFF2-40B4-BE49-F238E27FC236}">
                <a16:creationId xmlns:a16="http://schemas.microsoft.com/office/drawing/2014/main" id="{3E449FD3-CC95-95B1-0D0C-36BC4F8935D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C2E1A37D-575C-58B6-BDD0-F6FE99192717}"/>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3575900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55CAA4-5F39-F81F-3AEB-C1CBE5C0D9D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12A51C72-99F2-0878-E87F-7D8D6F7E6305}"/>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4" name="Segnaposto piè di pagina 3">
            <a:extLst>
              <a:ext uri="{FF2B5EF4-FFF2-40B4-BE49-F238E27FC236}">
                <a16:creationId xmlns:a16="http://schemas.microsoft.com/office/drawing/2014/main" id="{0B39DAE9-55D1-A5F0-944F-3BDB5B0D462D}"/>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98260E4-BF24-9E5D-6338-008D284E1B1E}"/>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30114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0F0AA8B1-1175-DA2C-1BDB-3CE40BE53FFE}"/>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3" name="Segnaposto piè di pagina 2">
            <a:extLst>
              <a:ext uri="{FF2B5EF4-FFF2-40B4-BE49-F238E27FC236}">
                <a16:creationId xmlns:a16="http://schemas.microsoft.com/office/drawing/2014/main" id="{721258CD-A664-499F-F8E7-EEFF948F6DC7}"/>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A34EA1C-B931-15C9-3A6C-7AE3E6E29AC8}"/>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1940599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736868-0329-E0A9-767B-FD173574A586}"/>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F8C9CD7-185D-53BA-E7CD-8B4703CAB19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FA6495AF-878C-B97F-EF2C-AB3DBFB3F1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B376359-438A-5810-1607-33AFCADA26CB}"/>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6" name="Segnaposto piè di pagina 5">
            <a:extLst>
              <a:ext uri="{FF2B5EF4-FFF2-40B4-BE49-F238E27FC236}">
                <a16:creationId xmlns:a16="http://schemas.microsoft.com/office/drawing/2014/main" id="{CD7B669C-2E55-404E-5595-BDA50B1C355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89ACD34-47EC-CC0E-CD55-5E2136CEDD88}"/>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580373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D0D8C6-2FD4-4759-6433-1EC14230911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05D81E1-25E7-E76C-851B-60073DE3F6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9738E01-F112-E43D-BF6D-47E6B6AF014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6EB0734-8FAD-853A-1B1D-BB93E3AE326A}"/>
              </a:ext>
            </a:extLst>
          </p:cNvPr>
          <p:cNvSpPr>
            <a:spLocks noGrp="1"/>
          </p:cNvSpPr>
          <p:nvPr>
            <p:ph type="dt" sz="half" idx="10"/>
          </p:nvPr>
        </p:nvSpPr>
        <p:spPr/>
        <p:txBody>
          <a:bodyPr/>
          <a:lstStyle/>
          <a:p>
            <a:fld id="{4B9DE03A-507C-4E4B-BE8E-0F3E423CA173}" type="datetimeFigureOut">
              <a:rPr lang="it-IT" smtClean="0"/>
              <a:t>13/03/2025</a:t>
            </a:fld>
            <a:endParaRPr lang="it-IT"/>
          </a:p>
        </p:txBody>
      </p:sp>
      <p:sp>
        <p:nvSpPr>
          <p:cNvPr id="6" name="Segnaposto piè di pagina 5">
            <a:extLst>
              <a:ext uri="{FF2B5EF4-FFF2-40B4-BE49-F238E27FC236}">
                <a16:creationId xmlns:a16="http://schemas.microsoft.com/office/drawing/2014/main" id="{E612625E-6DAB-9C4C-57F4-1B0B67F9465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40E37825-5B46-77F1-54D3-2CA8EF5EB0F9}"/>
              </a:ext>
            </a:extLst>
          </p:cNvPr>
          <p:cNvSpPr>
            <a:spLocks noGrp="1"/>
          </p:cNvSpPr>
          <p:nvPr>
            <p:ph type="sldNum" sz="quarter" idx="12"/>
          </p:nvPr>
        </p:nvSpPr>
        <p:spPr/>
        <p:txBody>
          <a:bodyPr/>
          <a:lstStyle/>
          <a:p>
            <a:fld id="{BF3A6CD7-494F-472B-BFB4-12A77913658D}" type="slidenum">
              <a:rPr lang="it-IT" smtClean="0"/>
              <a:t>‹N›</a:t>
            </a:fld>
            <a:endParaRPr lang="it-IT"/>
          </a:p>
        </p:txBody>
      </p:sp>
    </p:spTree>
    <p:extLst>
      <p:ext uri="{BB962C8B-B14F-4D97-AF65-F5344CB8AC3E}">
        <p14:creationId xmlns:p14="http://schemas.microsoft.com/office/powerpoint/2010/main" val="1996634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C3C181A5-DF22-F816-C997-5CD3CF62BA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F862F85-324F-BB06-5D27-1F1562021C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B46FE0D-7457-3BE3-742F-D40D0CF0F5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B9DE03A-507C-4E4B-BE8E-0F3E423CA173}" type="datetimeFigureOut">
              <a:rPr lang="it-IT" smtClean="0"/>
              <a:t>13/03/2025</a:t>
            </a:fld>
            <a:endParaRPr lang="it-IT"/>
          </a:p>
        </p:txBody>
      </p:sp>
      <p:sp>
        <p:nvSpPr>
          <p:cNvPr id="5" name="Segnaposto piè di pagina 4">
            <a:extLst>
              <a:ext uri="{FF2B5EF4-FFF2-40B4-BE49-F238E27FC236}">
                <a16:creationId xmlns:a16="http://schemas.microsoft.com/office/drawing/2014/main" id="{3DED9A7A-DB08-4942-FE0E-CB87B09070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it-IT"/>
          </a:p>
        </p:txBody>
      </p:sp>
      <p:sp>
        <p:nvSpPr>
          <p:cNvPr id="6" name="Segnaposto numero diapositiva 5">
            <a:extLst>
              <a:ext uri="{FF2B5EF4-FFF2-40B4-BE49-F238E27FC236}">
                <a16:creationId xmlns:a16="http://schemas.microsoft.com/office/drawing/2014/main" id="{A54ECE2B-3693-B0A2-5C1D-8C151483F8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F3A6CD7-494F-472B-BFB4-12A77913658D}" type="slidenum">
              <a:rPr lang="it-IT" smtClean="0"/>
              <a:t>‹N›</a:t>
            </a:fld>
            <a:endParaRPr lang="it-IT"/>
          </a:p>
        </p:txBody>
      </p:sp>
    </p:spTree>
    <p:extLst>
      <p:ext uri="{BB962C8B-B14F-4D97-AF65-F5344CB8AC3E}">
        <p14:creationId xmlns:p14="http://schemas.microsoft.com/office/powerpoint/2010/main" val="3580089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verno.it/it/articolo/comunicato-stampa-del-consiglio-dei-ministri-n-116/27778"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87AF5A-3353-0564-20F1-37531ABE9830}"/>
              </a:ext>
            </a:extLst>
          </p:cNvPr>
          <p:cNvSpPr>
            <a:spLocks noGrp="1"/>
          </p:cNvSpPr>
          <p:nvPr>
            <p:ph type="ctrTitle"/>
          </p:nvPr>
        </p:nvSpPr>
        <p:spPr/>
        <p:txBody>
          <a:bodyPr/>
          <a:lstStyle/>
          <a:p>
            <a:r>
              <a:rPr lang="it-IT" dirty="0"/>
              <a:t>Il piano nucleare dell’Italia</a:t>
            </a:r>
          </a:p>
        </p:txBody>
      </p:sp>
      <p:sp>
        <p:nvSpPr>
          <p:cNvPr id="3" name="Sottotitolo 2">
            <a:extLst>
              <a:ext uri="{FF2B5EF4-FFF2-40B4-BE49-F238E27FC236}">
                <a16:creationId xmlns:a16="http://schemas.microsoft.com/office/drawing/2014/main" id="{1531208E-9AA8-5B74-C5AF-E413D173DFDB}"/>
              </a:ext>
            </a:extLst>
          </p:cNvPr>
          <p:cNvSpPr>
            <a:spLocks noGrp="1"/>
          </p:cNvSpPr>
          <p:nvPr>
            <p:ph type="subTitle" idx="1"/>
          </p:nvPr>
        </p:nvSpPr>
        <p:spPr/>
        <p:txBody>
          <a:bodyPr/>
          <a:lstStyle/>
          <a:p>
            <a:r>
              <a:rPr lang="it-IT" dirty="0"/>
              <a:t>Appunti di Alfonso Navarra – 13 marzo 2025</a:t>
            </a:r>
          </a:p>
        </p:txBody>
      </p:sp>
    </p:spTree>
    <p:extLst>
      <p:ext uri="{BB962C8B-B14F-4D97-AF65-F5344CB8AC3E}">
        <p14:creationId xmlns:p14="http://schemas.microsoft.com/office/powerpoint/2010/main" val="4241913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5E37B7-EF65-4E9A-85C1-493F3CBC3781}"/>
              </a:ext>
            </a:extLst>
          </p:cNvPr>
          <p:cNvSpPr>
            <a:spLocks noGrp="1"/>
          </p:cNvSpPr>
          <p:nvPr>
            <p:ph type="title"/>
          </p:nvPr>
        </p:nvSpPr>
        <p:spPr/>
        <p:txBody>
          <a:bodyPr/>
          <a:lstStyle/>
          <a:p>
            <a:r>
              <a:rPr lang="it-IT" dirty="0"/>
              <a:t>Il ruolo auspicato dell’industria nucleare italiana</a:t>
            </a:r>
          </a:p>
        </p:txBody>
      </p:sp>
      <p:sp>
        <p:nvSpPr>
          <p:cNvPr id="3" name="Segnaposto contenuto 2">
            <a:extLst>
              <a:ext uri="{FF2B5EF4-FFF2-40B4-BE49-F238E27FC236}">
                <a16:creationId xmlns:a16="http://schemas.microsoft.com/office/drawing/2014/main" id="{6E1C3195-BD7D-5790-ECC4-A07481A8AAE8}"/>
              </a:ext>
            </a:extLst>
          </p:cNvPr>
          <p:cNvSpPr>
            <a:spLocks noGrp="1"/>
          </p:cNvSpPr>
          <p:nvPr>
            <p:ph idx="1"/>
          </p:nvPr>
        </p:nvSpPr>
        <p:spPr/>
        <p:txBody>
          <a:bodyPr>
            <a:normAutofit fontScale="85000" lnSpcReduction="10000"/>
          </a:bodyPr>
          <a:lstStyle/>
          <a:p>
            <a:r>
              <a:rPr lang="it-IT" b="0" i="0" dirty="0">
                <a:solidFill>
                  <a:srgbClr val="343A40"/>
                </a:solidFill>
                <a:effectLst/>
                <a:latin typeface="Roboto" panose="02000000000000000000" pitchFamily="2" charset="0"/>
              </a:rPr>
              <a:t>Sul fronte industriale, l'Italia può contare su una </a:t>
            </a:r>
            <a:r>
              <a:rPr lang="it-IT" b="1" i="0" dirty="0">
                <a:solidFill>
                  <a:srgbClr val="343A40"/>
                </a:solidFill>
                <a:effectLst/>
                <a:latin typeface="Roboto" panose="02000000000000000000" pitchFamily="2" charset="0"/>
              </a:rPr>
              <a:t>solida esperienza nel settore della fusione atomica e su collaborazioni internazionali con Paesi che utilizzano la fissione</a:t>
            </a:r>
            <a:r>
              <a:rPr lang="it-IT" b="0" i="0" dirty="0">
                <a:solidFill>
                  <a:srgbClr val="343A40"/>
                </a:solidFill>
                <a:effectLst/>
                <a:latin typeface="Roboto" panose="02000000000000000000" pitchFamily="2" charset="0"/>
              </a:rPr>
              <a:t> come fonte di energia. Tuttavia, le imprese italiane si trovano in una posizione di svantaggio nel settore dei reattori raffreddati ad acqua (Small Modular </a:t>
            </a:r>
            <a:r>
              <a:rPr lang="it-IT" b="0" i="0" dirty="0" err="1">
                <a:solidFill>
                  <a:srgbClr val="343A40"/>
                </a:solidFill>
                <a:effectLst/>
                <a:latin typeface="Roboto" panose="02000000000000000000" pitchFamily="2" charset="0"/>
              </a:rPr>
              <a:t>Reactors</a:t>
            </a:r>
            <a:r>
              <a:rPr lang="it-IT" b="0" i="0" dirty="0">
                <a:solidFill>
                  <a:srgbClr val="343A40"/>
                </a:solidFill>
                <a:effectLst/>
                <a:latin typeface="Roboto" panose="02000000000000000000" pitchFamily="2" charset="0"/>
              </a:rPr>
              <a:t> - SMR), poiché richiedono un ridimensionamento tecnologico rispetto ai reattori di grandi dimensioni già esistenti.</a:t>
            </a:r>
          </a:p>
          <a:p>
            <a:r>
              <a:rPr lang="it-IT" b="0" i="0" dirty="0">
                <a:solidFill>
                  <a:srgbClr val="343A40"/>
                </a:solidFill>
                <a:effectLst/>
                <a:latin typeface="Roboto" panose="02000000000000000000" pitchFamily="2" charset="0"/>
              </a:rPr>
              <a:t>D'altro canto, nel settore dei reattori raffreddati a metallo liquido (Advanced Modular </a:t>
            </a:r>
            <a:r>
              <a:rPr lang="it-IT" b="0" i="0" dirty="0" err="1">
                <a:solidFill>
                  <a:srgbClr val="343A40"/>
                </a:solidFill>
                <a:effectLst/>
                <a:latin typeface="Roboto" panose="02000000000000000000" pitchFamily="2" charset="0"/>
              </a:rPr>
              <a:t>Reactors</a:t>
            </a:r>
            <a:r>
              <a:rPr lang="it-IT" b="0" i="0" dirty="0">
                <a:solidFill>
                  <a:srgbClr val="343A40"/>
                </a:solidFill>
                <a:effectLst/>
                <a:latin typeface="Roboto" panose="02000000000000000000" pitchFamily="2" charset="0"/>
              </a:rPr>
              <a:t> - AMR), le industrie italiane, con il supporto dell'ENEA (Agenzia nazionale per le nuove tecnologie, l'energia e lo sviluppo economico sostenibile), sono ben posizionate rispetto ai competitor internazionali. Questi reattori, una volta dimostrata la loro sostenibilità</a:t>
            </a:r>
            <a:r>
              <a:rPr lang="it-IT" b="1" i="0" dirty="0">
                <a:solidFill>
                  <a:srgbClr val="343A40"/>
                </a:solidFill>
                <a:effectLst/>
                <a:latin typeface="Roboto" panose="02000000000000000000" pitchFamily="2" charset="0"/>
              </a:rPr>
              <a:t>, potrebbero aprire nuove opportunità di mercato, con l'Italia che potrebbe assumere un ruolo di primo piano nel settore.</a:t>
            </a:r>
            <a:endParaRPr lang="it-IT" b="0" i="0" dirty="0">
              <a:solidFill>
                <a:srgbClr val="343A40"/>
              </a:solidFill>
              <a:effectLst/>
              <a:latin typeface="Roboto" panose="02000000000000000000" pitchFamily="2" charset="0"/>
            </a:endParaRPr>
          </a:p>
          <a:p>
            <a:endParaRPr lang="it-IT" dirty="0"/>
          </a:p>
        </p:txBody>
      </p:sp>
    </p:spTree>
    <p:extLst>
      <p:ext uri="{BB962C8B-B14F-4D97-AF65-F5344CB8AC3E}">
        <p14:creationId xmlns:p14="http://schemas.microsoft.com/office/powerpoint/2010/main" val="3061021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6FC9A6-4F37-BA01-3A6C-98AD123ADEE2}"/>
              </a:ext>
            </a:extLst>
          </p:cNvPr>
          <p:cNvSpPr>
            <a:spLocks noGrp="1"/>
          </p:cNvSpPr>
          <p:nvPr>
            <p:ph type="title"/>
          </p:nvPr>
        </p:nvSpPr>
        <p:spPr/>
        <p:txBody>
          <a:bodyPr/>
          <a:lstStyle/>
          <a:p>
            <a:r>
              <a:rPr lang="it-IT" dirty="0"/>
              <a:t>Le scontate critiche degli ambientalisti istituzionali</a:t>
            </a:r>
          </a:p>
        </p:txBody>
      </p:sp>
      <p:sp>
        <p:nvSpPr>
          <p:cNvPr id="3" name="Segnaposto contenuto 2">
            <a:extLst>
              <a:ext uri="{FF2B5EF4-FFF2-40B4-BE49-F238E27FC236}">
                <a16:creationId xmlns:a16="http://schemas.microsoft.com/office/drawing/2014/main" id="{C07E2AD1-25CC-0653-E654-716705F42347}"/>
              </a:ext>
            </a:extLst>
          </p:cNvPr>
          <p:cNvSpPr>
            <a:spLocks noGrp="1"/>
          </p:cNvSpPr>
          <p:nvPr>
            <p:ph idx="1"/>
          </p:nvPr>
        </p:nvSpPr>
        <p:spPr/>
        <p:txBody>
          <a:bodyPr>
            <a:normAutofit fontScale="92500" lnSpcReduction="20000"/>
          </a:bodyPr>
          <a:lstStyle/>
          <a:p>
            <a:r>
              <a:rPr lang="it-IT" dirty="0"/>
              <a:t>Il piano nucleare del governo Meloni ha suscitato una forte critica da parte dei Verdi e degli ambientalisti. Hanno criticato la decisione come uno "schiaffo ai milioni di italiani che nel 2011 dissero no al nucleare attraverso un referendum.</a:t>
            </a:r>
          </a:p>
          <a:p>
            <a:r>
              <a:rPr lang="it-IT" dirty="0"/>
              <a:t>I Verdi e altri gruppi ambientalisti sostengono che il ritorno al nucleare non sia la soluzione giusta per affrontare le sfide energetiche e climatiche del Paese. Essi ritengono che l'Italia dovrebbe concentrarsi maggiormente sulle energie rinnovabili e sull'efficienza energetica piuttosto che investire in una tecnologia che considerano rischiosa e costosa.</a:t>
            </a:r>
          </a:p>
          <a:p>
            <a:r>
              <a:rPr lang="it-IT" dirty="0"/>
              <a:t>Quella che manca è l’assoluta inconsapevolezza del nucleare nella sua essenza di «tecnologia della potenza».  Non si spinge sulla mobilitazione e si preferisce parlare di «progetti che resteranno sulla carta».</a:t>
            </a:r>
          </a:p>
          <a:p>
            <a:endParaRPr lang="it-IT" dirty="0"/>
          </a:p>
        </p:txBody>
      </p:sp>
    </p:spTree>
    <p:extLst>
      <p:ext uri="{BB962C8B-B14F-4D97-AF65-F5344CB8AC3E}">
        <p14:creationId xmlns:p14="http://schemas.microsoft.com/office/powerpoint/2010/main" val="4161592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A4965F-4B19-F7A7-21AB-4ED27A823FAB}"/>
              </a:ext>
            </a:extLst>
          </p:cNvPr>
          <p:cNvSpPr>
            <a:spLocks noGrp="1"/>
          </p:cNvSpPr>
          <p:nvPr>
            <p:ph type="title"/>
          </p:nvPr>
        </p:nvSpPr>
        <p:spPr/>
        <p:txBody>
          <a:bodyPr/>
          <a:lstStyle/>
          <a:p>
            <a:r>
              <a:rPr lang="it-IT" dirty="0"/>
              <a:t>Occorre l’opposizione di un ecologismo più radicale, antimilitarista e nonviolento</a:t>
            </a:r>
          </a:p>
        </p:txBody>
      </p:sp>
      <p:sp>
        <p:nvSpPr>
          <p:cNvPr id="3" name="Segnaposto contenuto 2">
            <a:extLst>
              <a:ext uri="{FF2B5EF4-FFF2-40B4-BE49-F238E27FC236}">
                <a16:creationId xmlns:a16="http://schemas.microsoft.com/office/drawing/2014/main" id="{256DC2A1-FAF3-5070-E65D-02B523C093FD}"/>
              </a:ext>
            </a:extLst>
          </p:cNvPr>
          <p:cNvSpPr>
            <a:spLocks noGrp="1"/>
          </p:cNvSpPr>
          <p:nvPr>
            <p:ph idx="1"/>
          </p:nvPr>
        </p:nvSpPr>
        <p:spPr/>
        <p:txBody>
          <a:bodyPr>
            <a:normAutofit fontScale="92500" lnSpcReduction="20000"/>
          </a:bodyPr>
          <a:lstStyle/>
          <a:p>
            <a:pPr marL="0" indent="0">
              <a:buNone/>
            </a:pPr>
            <a:r>
              <a:rPr lang="it-IT" dirty="0"/>
              <a:t>C’è chi chiama alle armi contro «l’energia padrona». Ma stiamo parlando, a proposito della tecnologia nucleare, di qualcosa di molto più forte e pericoloso.</a:t>
            </a:r>
          </a:p>
          <a:p>
            <a:pPr marL="0" indent="0">
              <a:buNone/>
            </a:pPr>
            <a:r>
              <a:rPr lang="it-IT" dirty="0"/>
              <a:t>Andrebbero ripresi gli obiettivi del Coordinamento antinucleare europeo che si tentò di mettere in piedi negli anni subito dopo la vittoria referendaria, in risposta all’inopinato e sconveniente scioglimento del comitato promotore del referendum.</a:t>
            </a:r>
          </a:p>
          <a:p>
            <a:pPr marL="0" indent="0">
              <a:buNone/>
            </a:pPr>
            <a:r>
              <a:rPr lang="it-IT" dirty="0"/>
              <a:t>Paghiamo anche l’opportunismo verso un nuovo movimento di moda, quello costruito intorno alla figura di Greta Thunberg, che ha orientato ampie masse giovanili verso un possibilismo nucleare.</a:t>
            </a:r>
          </a:p>
          <a:p>
            <a:pPr marL="0" indent="0">
              <a:buNone/>
            </a:pPr>
            <a:r>
              <a:rPr lang="it-IT" dirty="0"/>
              <a:t>I piani nucleari sono coerenti con la svolta europea verso l’economia di guerra, sancita da «</a:t>
            </a:r>
            <a:r>
              <a:rPr lang="it-IT" b="1" dirty="0" err="1"/>
              <a:t>Rearm</a:t>
            </a:r>
            <a:r>
              <a:rPr lang="it-IT" b="1" dirty="0"/>
              <a:t> Europe</a:t>
            </a:r>
            <a:r>
              <a:rPr lang="it-IT" dirty="0"/>
              <a:t>» e seguono la </a:t>
            </a:r>
            <a:r>
              <a:rPr lang="it-IT" dirty="0" err="1"/>
              <a:t>scontitta</a:t>
            </a:r>
            <a:r>
              <a:rPr lang="it-IT" dirty="0"/>
              <a:t> del movimento sulla tassonomia.</a:t>
            </a:r>
          </a:p>
        </p:txBody>
      </p:sp>
    </p:spTree>
    <p:extLst>
      <p:ext uri="{BB962C8B-B14F-4D97-AF65-F5344CB8AC3E}">
        <p14:creationId xmlns:p14="http://schemas.microsoft.com/office/powerpoint/2010/main" val="16693704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7AE7D1-0CEA-CF74-B54B-1FD45E8F8A9E}"/>
              </a:ext>
            </a:extLst>
          </p:cNvPr>
          <p:cNvSpPr>
            <a:spLocks noGrp="1"/>
          </p:cNvSpPr>
          <p:nvPr>
            <p:ph type="title"/>
          </p:nvPr>
        </p:nvSpPr>
        <p:spPr/>
        <p:txBody>
          <a:bodyPr/>
          <a:lstStyle/>
          <a:p>
            <a:r>
              <a:rPr lang="it-IT" dirty="0"/>
              <a:t>La tassonomia europea accetta il nucleare tra le fonti sostenibili e decarbonizzanti</a:t>
            </a:r>
          </a:p>
        </p:txBody>
      </p:sp>
      <p:sp>
        <p:nvSpPr>
          <p:cNvPr id="3" name="Segnaposto contenuto 2">
            <a:extLst>
              <a:ext uri="{FF2B5EF4-FFF2-40B4-BE49-F238E27FC236}">
                <a16:creationId xmlns:a16="http://schemas.microsoft.com/office/drawing/2014/main" id="{96C47414-C10E-0187-7026-B83F2EDDDA81}"/>
              </a:ext>
            </a:extLst>
          </p:cNvPr>
          <p:cNvSpPr>
            <a:spLocks noGrp="1"/>
          </p:cNvSpPr>
          <p:nvPr>
            <p:ph idx="1"/>
          </p:nvPr>
        </p:nvSpPr>
        <p:spPr/>
        <p:txBody>
          <a:bodyPr>
            <a:normAutofit fontScale="85000" lnSpcReduction="20000"/>
          </a:bodyPr>
          <a:lstStyle/>
          <a:p>
            <a:pPr>
              <a:buNone/>
            </a:pPr>
            <a:r>
              <a:rPr lang="it-IT" dirty="0"/>
              <a:t>La tassonomia dell'Unione Europea è un sistema di classificazione che definisce quali attività economiche possono essere considerate sostenibili dal punto di vista ambientale. Il suo obiettivo è indirizzare gli investimenti verso attività che contribuiscono agli obiettivi climatici e ambientali dell'UE.</a:t>
            </a:r>
          </a:p>
          <a:p>
            <a:pPr>
              <a:buNone/>
            </a:pPr>
            <a:r>
              <a:rPr lang="it-IT" dirty="0"/>
              <a:t>Nel luglio 2022, la Commissione Europea ha proposto l'inclusione dell'energia nucleare e del gas naturale nella tassonomia verde, a determinate condizioni, riconoscendo il loro ruolo nella transizione verso un'economia a basse emissioni di carbonio. Questa proposta ha suscitato dibattiti tra gli Stati membri e le istituzioni europee.</a:t>
            </a:r>
          </a:p>
          <a:p>
            <a:r>
              <a:rPr lang="it-IT" dirty="0"/>
              <a:t>A partire da marzo 2025, l'iter legislativo per l'inclusione del nucleare nella tassonomia europea è stato completato. Le attività legate all'energia nucleare che rispettano criteri tecnici specifici sono ora considerate sostenibili e possono beneficiare di finanziamenti nell'ambito dell'Unione Europea. Tuttavia, l'applicazione pratica di queste disposizioni varia tra gli Stati membri, in base alle rispettive politiche energetiche e ambientali.</a:t>
            </a:r>
          </a:p>
          <a:p>
            <a:endParaRPr lang="it-IT" dirty="0"/>
          </a:p>
        </p:txBody>
      </p:sp>
    </p:spTree>
    <p:extLst>
      <p:ext uri="{BB962C8B-B14F-4D97-AF65-F5344CB8AC3E}">
        <p14:creationId xmlns:p14="http://schemas.microsoft.com/office/powerpoint/2010/main" val="1123206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70897FF-1098-F60B-C69E-CBE9C8033583}"/>
              </a:ext>
            </a:extLst>
          </p:cNvPr>
          <p:cNvSpPr>
            <a:spLocks noGrp="1"/>
          </p:cNvSpPr>
          <p:nvPr>
            <p:ph type="title"/>
          </p:nvPr>
        </p:nvSpPr>
        <p:spPr/>
        <p:txBody>
          <a:bodyPr>
            <a:normAutofit/>
          </a:bodyPr>
          <a:lstStyle/>
          <a:p>
            <a:r>
              <a:rPr lang="it-IT" sz="3600" dirty="0"/>
              <a:t>Il modello 100% rinnovabili è una componente fondamentale della società strutturalmente pacifica</a:t>
            </a:r>
          </a:p>
        </p:txBody>
      </p:sp>
      <p:sp>
        <p:nvSpPr>
          <p:cNvPr id="3" name="Segnaposto contenuto 2">
            <a:extLst>
              <a:ext uri="{FF2B5EF4-FFF2-40B4-BE49-F238E27FC236}">
                <a16:creationId xmlns:a16="http://schemas.microsoft.com/office/drawing/2014/main" id="{017303C5-4C10-7676-8B6D-EA8C56FB9246}"/>
              </a:ext>
            </a:extLst>
          </p:cNvPr>
          <p:cNvSpPr>
            <a:spLocks noGrp="1"/>
          </p:cNvSpPr>
          <p:nvPr>
            <p:ph idx="1"/>
          </p:nvPr>
        </p:nvSpPr>
        <p:spPr/>
        <p:txBody>
          <a:bodyPr>
            <a:normAutofit fontScale="92500" lnSpcReduction="20000"/>
          </a:bodyPr>
          <a:lstStyle/>
          <a:p>
            <a:r>
              <a:rPr lang="it-IT" dirty="0"/>
              <a:t>Ma va capito che il suo incardinamento è legato a un conflitto sociale contro interessi che vanno in direzione opposta. Non basta formare coalizioni specialisticamente ambientaliste che propongano le FER come priorità da nutrire attraverso la sburocratizzazione per la formazione delle comunità energetiche e per le autorizzazioni degli impianti fotovoltaici ed eolici.</a:t>
            </a:r>
          </a:p>
          <a:p>
            <a:r>
              <a:rPr lang="it-IT" dirty="0"/>
              <a:t>I piani nucleari, nonostante la loro illogicità, sono una minaccia reale da contrastare subito e l’opposizione va nutrita con argomenti ricavati dalla forza della verità, senza mettere la testa sotto la sabbia come gli struzzi. Ammesso e non concesso che avessimo di fronte una fonte abbondante, pulita ed economica, con scorie smaltibili in sicurezza, la difesa di una economia civile, libera, pluralistica, partecipata dalle comunità locale, andrebbe comunque proposta come barriera invalicabile.</a:t>
            </a:r>
          </a:p>
        </p:txBody>
      </p:sp>
    </p:spTree>
    <p:extLst>
      <p:ext uri="{BB962C8B-B14F-4D97-AF65-F5344CB8AC3E}">
        <p14:creationId xmlns:p14="http://schemas.microsoft.com/office/powerpoint/2010/main" val="414779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E3CF10-E74D-2470-F566-0A69F4E6653E}"/>
              </a:ext>
            </a:extLst>
          </p:cNvPr>
          <p:cNvSpPr>
            <a:spLocks noGrp="1"/>
          </p:cNvSpPr>
          <p:nvPr>
            <p:ph type="title"/>
          </p:nvPr>
        </p:nvSpPr>
        <p:spPr/>
        <p:txBody>
          <a:bodyPr/>
          <a:lstStyle/>
          <a:p>
            <a:r>
              <a:rPr lang="it-IT" dirty="0"/>
              <a:t>Il </a:t>
            </a:r>
            <a:r>
              <a:rPr lang="it-IT" dirty="0" err="1"/>
              <a:t>ddl</a:t>
            </a:r>
            <a:r>
              <a:rPr lang="it-IT" dirty="0"/>
              <a:t> del governo Meloni</a:t>
            </a:r>
          </a:p>
        </p:txBody>
      </p:sp>
      <p:sp>
        <p:nvSpPr>
          <p:cNvPr id="3" name="Segnaposto contenuto 2">
            <a:extLst>
              <a:ext uri="{FF2B5EF4-FFF2-40B4-BE49-F238E27FC236}">
                <a16:creationId xmlns:a16="http://schemas.microsoft.com/office/drawing/2014/main" id="{AB6F7AF8-524F-CC2B-A39D-18363ACEEA2B}"/>
              </a:ext>
            </a:extLst>
          </p:cNvPr>
          <p:cNvSpPr>
            <a:spLocks noGrp="1"/>
          </p:cNvSpPr>
          <p:nvPr>
            <p:ph idx="1"/>
          </p:nvPr>
        </p:nvSpPr>
        <p:spPr/>
        <p:txBody>
          <a:bodyPr>
            <a:normAutofit fontScale="85000" lnSpcReduction="20000"/>
          </a:bodyPr>
          <a:lstStyle/>
          <a:p>
            <a:r>
              <a:rPr lang="it-IT" dirty="0"/>
              <a:t>Il governo Meloni ha approvato, il 28 febbraio del 2025, un disegno di legge delega in materia di energia nucleare sostenibile nel febbraio 2025</a:t>
            </a:r>
          </a:p>
          <a:p>
            <a:r>
              <a:rPr lang="it-IT" dirty="0"/>
              <a:t>Questo provvedimento mirerebbe a rilanciare il nucleare in Italia, puntando su impianti di nuova generazione per garantire una maggiore indipendenza energetica e ridurre le emissioni di CO₂</a:t>
            </a:r>
          </a:p>
          <a:p>
            <a:r>
              <a:rPr lang="it-IT" dirty="0"/>
              <a:t>Il disegno di legge prevede anche la creazione di un'autorità per la sicurezza nucleare e la gestione dei rifiuti radioattivi</a:t>
            </a:r>
          </a:p>
          <a:p>
            <a:r>
              <a:rPr lang="it-IT" dirty="0"/>
              <a:t>Il Ministro </a:t>
            </a:r>
            <a:r>
              <a:rPr lang="it-IT" b="0" i="0" dirty="0">
                <a:solidFill>
                  <a:srgbClr val="333333"/>
                </a:solidFill>
                <a:effectLst/>
                <a:latin typeface="gadocharegular"/>
              </a:rPr>
              <a:t>dell’Ambiente e della Sicurezza Energetica, Gilberto Pichetto Fratin, si dice convinto che questo nuovo nucleare diventerà realtà entro il 2030</a:t>
            </a:r>
          </a:p>
          <a:p>
            <a:r>
              <a:rPr lang="it-IT" dirty="0">
                <a:solidFill>
                  <a:srgbClr val="333333"/>
                </a:solidFill>
                <a:latin typeface="gadocharegular"/>
              </a:rPr>
              <a:t>Altre spiegazioni del Ministro: «</a:t>
            </a:r>
            <a:r>
              <a:rPr lang="it-IT" b="0" i="1" dirty="0">
                <a:solidFill>
                  <a:srgbClr val="333333"/>
                </a:solidFill>
                <a:effectLst/>
                <a:latin typeface="gadocharegular"/>
              </a:rPr>
              <a:t>La </a:t>
            </a:r>
            <a:r>
              <a:rPr lang="it-IT" b="1" i="1" dirty="0">
                <a:solidFill>
                  <a:srgbClr val="333333"/>
                </a:solidFill>
                <a:effectLst/>
                <a:latin typeface="gadocharegular"/>
              </a:rPr>
              <a:t>legge delega</a:t>
            </a:r>
            <a:r>
              <a:rPr lang="it-IT" b="0" i="1" dirty="0">
                <a:solidFill>
                  <a:srgbClr val="333333"/>
                </a:solidFill>
                <a:effectLst/>
                <a:latin typeface="gadocharegular"/>
              </a:rPr>
              <a:t> richiede una lunga serie di azioni, dobbiamo ripartire ricreando il quadro, la parte del </a:t>
            </a:r>
            <a:r>
              <a:rPr lang="it-IT" b="0" i="1" dirty="0" err="1">
                <a:solidFill>
                  <a:srgbClr val="333333"/>
                </a:solidFill>
                <a:effectLst/>
                <a:latin typeface="gadocharegular"/>
              </a:rPr>
              <a:t>permitting</a:t>
            </a:r>
            <a:r>
              <a:rPr lang="it-IT" b="0" i="1" dirty="0">
                <a:solidFill>
                  <a:srgbClr val="333333"/>
                </a:solidFill>
                <a:effectLst/>
                <a:latin typeface="gadocharegular"/>
              </a:rPr>
              <a:t>, l'ente di certificazione, tutta la fase di formazione e istruzione, le modalità tecnologiche, i criteri di installazione, le distanze rispetto all'installazione</a:t>
            </a:r>
            <a:r>
              <a:rPr lang="it-IT" b="0" i="0" dirty="0">
                <a:solidFill>
                  <a:srgbClr val="333333"/>
                </a:solidFill>
                <a:effectLst/>
                <a:latin typeface="gadocharegular"/>
              </a:rPr>
              <a:t>».</a:t>
            </a:r>
            <a:endParaRPr lang="it-IT" dirty="0"/>
          </a:p>
        </p:txBody>
      </p:sp>
    </p:spTree>
    <p:extLst>
      <p:ext uri="{BB962C8B-B14F-4D97-AF65-F5344CB8AC3E}">
        <p14:creationId xmlns:p14="http://schemas.microsoft.com/office/powerpoint/2010/main" val="2568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92D15A-D4B8-088A-3164-5157B932E007}"/>
              </a:ext>
            </a:extLst>
          </p:cNvPr>
          <p:cNvSpPr>
            <a:spLocks noGrp="1"/>
          </p:cNvSpPr>
          <p:nvPr>
            <p:ph type="title"/>
          </p:nvPr>
        </p:nvSpPr>
        <p:spPr/>
        <p:txBody>
          <a:bodyPr/>
          <a:lstStyle/>
          <a:p>
            <a:r>
              <a:rPr lang="it-IT" dirty="0"/>
              <a:t>Entro il 2030</a:t>
            </a:r>
          </a:p>
        </p:txBody>
      </p:sp>
      <p:sp>
        <p:nvSpPr>
          <p:cNvPr id="3" name="Segnaposto contenuto 2">
            <a:extLst>
              <a:ext uri="{FF2B5EF4-FFF2-40B4-BE49-F238E27FC236}">
                <a16:creationId xmlns:a16="http://schemas.microsoft.com/office/drawing/2014/main" id="{C66D8742-6235-BB3A-31D5-89732E339775}"/>
              </a:ext>
            </a:extLst>
          </p:cNvPr>
          <p:cNvSpPr>
            <a:spLocks noGrp="1"/>
          </p:cNvSpPr>
          <p:nvPr>
            <p:ph idx="1"/>
          </p:nvPr>
        </p:nvSpPr>
        <p:spPr/>
        <p:txBody>
          <a:bodyPr/>
          <a:lstStyle/>
          <a:p>
            <a:r>
              <a:rPr lang="it-IT" b="0" i="0" dirty="0">
                <a:solidFill>
                  <a:srgbClr val="343A40"/>
                </a:solidFill>
                <a:effectLst/>
                <a:latin typeface="Roboto" panose="02000000000000000000" pitchFamily="2" charset="0"/>
              </a:rPr>
              <a:t>Il governo prevede che le prime </a:t>
            </a:r>
            <a:r>
              <a:rPr lang="it-IT" b="1" i="0" dirty="0">
                <a:solidFill>
                  <a:srgbClr val="343A40"/>
                </a:solidFill>
                <a:effectLst/>
                <a:latin typeface="Roboto" panose="02000000000000000000" pitchFamily="2" charset="0"/>
              </a:rPr>
              <a:t>centrali nucleari di nuova generazione possano entrare in funzione entro il 2030</a:t>
            </a:r>
            <a:r>
              <a:rPr lang="it-IT" b="0" i="0" dirty="0">
                <a:solidFill>
                  <a:srgbClr val="343A40"/>
                </a:solidFill>
                <a:effectLst/>
                <a:latin typeface="Roboto" panose="02000000000000000000" pitchFamily="2" charset="0"/>
              </a:rPr>
              <a:t>. Il piano include anche la creazione di un'Autorità indipendente per la sicurezza nucleare, incaricata di vigilare sulle infrastrutture e garantire il rispetto delle normative.</a:t>
            </a:r>
            <a:endParaRPr lang="it-IT" dirty="0"/>
          </a:p>
        </p:txBody>
      </p:sp>
    </p:spTree>
    <p:extLst>
      <p:ext uri="{BB962C8B-B14F-4D97-AF65-F5344CB8AC3E}">
        <p14:creationId xmlns:p14="http://schemas.microsoft.com/office/powerpoint/2010/main" val="3874537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94225B8-7386-A1AE-5E3E-DD33D14B6FC9}"/>
              </a:ext>
            </a:extLst>
          </p:cNvPr>
          <p:cNvSpPr>
            <a:spLocks noGrp="1"/>
          </p:cNvSpPr>
          <p:nvPr>
            <p:ph type="title"/>
          </p:nvPr>
        </p:nvSpPr>
        <p:spPr/>
        <p:txBody>
          <a:bodyPr/>
          <a:lstStyle/>
          <a:p>
            <a:r>
              <a:rPr lang="it-IT" dirty="0"/>
              <a:t>L’ambizione è di coprire 1/5 del mix energetico nazionale</a:t>
            </a:r>
          </a:p>
        </p:txBody>
      </p:sp>
      <p:sp>
        <p:nvSpPr>
          <p:cNvPr id="3" name="Segnaposto contenuto 2">
            <a:extLst>
              <a:ext uri="{FF2B5EF4-FFF2-40B4-BE49-F238E27FC236}">
                <a16:creationId xmlns:a16="http://schemas.microsoft.com/office/drawing/2014/main" id="{20E769D1-4B59-F973-1E5E-AB4B1E71BB5F}"/>
              </a:ext>
            </a:extLst>
          </p:cNvPr>
          <p:cNvSpPr>
            <a:spLocks noGrp="1"/>
          </p:cNvSpPr>
          <p:nvPr>
            <p:ph idx="1"/>
          </p:nvPr>
        </p:nvSpPr>
        <p:spPr/>
        <p:txBody>
          <a:bodyPr>
            <a:normAutofit fontScale="85000" lnSpcReduction="20000"/>
          </a:bodyPr>
          <a:lstStyle/>
          <a:p>
            <a:r>
              <a:rPr lang="it-IT" dirty="0"/>
              <a:t>Secondo le informazioni disponibili (si veda la Reuters), la legge delega approvata dal governo Meloni il 28 febbraio 2025 non specifica il numero esatto di impianti nucleari da costruire in Italia. Tuttavia, il governo prevede che l'energia nucleare possa costituire almeno l'11% del mix energetico nazionale entro il 2050, con la possibilità di raggiungere il 22%.</a:t>
            </a:r>
          </a:p>
          <a:p>
            <a:r>
              <a:rPr lang="it-IT" dirty="0"/>
              <a:t>Si stima che il nucleare dei nuovi SMR e AMR permetterebbe di risparmiare 17 miliardi di euro sul costo della decarbonizzazione dell'economia entro il 2050. </a:t>
            </a:r>
          </a:p>
          <a:p>
            <a:r>
              <a:rPr lang="it-IT" dirty="0"/>
              <a:t>Inoltre, la legge prevede la demolizione delle vecchie centrali nucleari e la creazione di un'autorità indipendente per supervisionare il settore. Aziende italiane come Enel ed Eni sono già coinvolte in progetti nucleari all'estero, rispettivamente in Spagna e negli Stati Uniti. </a:t>
            </a:r>
          </a:p>
          <a:p>
            <a:r>
              <a:rPr lang="it-IT" dirty="0"/>
              <a:t>https://www.reuters.com/world/europe/italys-government-adopts-plan-return-nuclear-power-2025-02-28/</a:t>
            </a:r>
          </a:p>
        </p:txBody>
      </p:sp>
    </p:spTree>
    <p:extLst>
      <p:ext uri="{BB962C8B-B14F-4D97-AF65-F5344CB8AC3E}">
        <p14:creationId xmlns:p14="http://schemas.microsoft.com/office/powerpoint/2010/main" val="3793238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4FC3FE-6532-6E62-27EC-A60EE50865EE}"/>
              </a:ext>
            </a:extLst>
          </p:cNvPr>
          <p:cNvSpPr>
            <a:spLocks noGrp="1"/>
          </p:cNvSpPr>
          <p:nvPr>
            <p:ph type="title"/>
          </p:nvPr>
        </p:nvSpPr>
        <p:spPr/>
        <p:txBody>
          <a:bodyPr/>
          <a:lstStyle/>
          <a:p>
            <a:r>
              <a:rPr lang="it-IT" dirty="0"/>
              <a:t>Il comunicato stampa del governo n. 116</a:t>
            </a:r>
          </a:p>
        </p:txBody>
      </p:sp>
      <p:sp>
        <p:nvSpPr>
          <p:cNvPr id="3" name="Segnaposto contenuto 2">
            <a:extLst>
              <a:ext uri="{FF2B5EF4-FFF2-40B4-BE49-F238E27FC236}">
                <a16:creationId xmlns:a16="http://schemas.microsoft.com/office/drawing/2014/main" id="{76190104-59ED-5441-74B2-C54590123DC5}"/>
              </a:ext>
            </a:extLst>
          </p:cNvPr>
          <p:cNvSpPr>
            <a:spLocks noGrp="1"/>
          </p:cNvSpPr>
          <p:nvPr>
            <p:ph idx="1"/>
          </p:nvPr>
        </p:nvSpPr>
        <p:spPr/>
        <p:txBody>
          <a:bodyPr>
            <a:normAutofit fontScale="85000" lnSpcReduction="20000"/>
          </a:bodyPr>
          <a:lstStyle/>
          <a:p>
            <a:r>
              <a:rPr lang="it-IT" dirty="0"/>
              <a:t>Questo il link:</a:t>
            </a:r>
          </a:p>
          <a:p>
            <a:r>
              <a:rPr lang="it-IT" dirty="0">
                <a:hlinkClick r:id="rId2"/>
              </a:rPr>
              <a:t>https://www.governo.it/it/articolo/comunicato-stampa-del-consiglio-dei-ministri-n-116/27778</a:t>
            </a:r>
            <a:endParaRPr lang="it-IT" dirty="0"/>
          </a:p>
          <a:p>
            <a:r>
              <a:rPr lang="it-IT" dirty="0"/>
              <a:t>Nello stesso giorno, 28 febbraio 2025, sono approvati sia il DECRETO BOLLETTE, sia il DISEGNO DI LEGGE SULL’ENERGIA NUCLEARE SOSTENIBILE</a:t>
            </a:r>
          </a:p>
          <a:p>
            <a:r>
              <a:rPr lang="it-IT" dirty="0"/>
              <a:t>Questo il titolo del provvedimento: </a:t>
            </a:r>
            <a:r>
              <a:rPr lang="it-IT" b="1" i="0" dirty="0">
                <a:solidFill>
                  <a:srgbClr val="000000"/>
                </a:solidFill>
                <a:effectLst/>
                <a:latin typeface="Titillium Web" panose="00000500000000000000" pitchFamily="2" charset="0"/>
              </a:rPr>
              <a:t>Delega al Governo in materia di energia nucleare sostenibile (disegno di legge – esame preliminare)</a:t>
            </a:r>
          </a:p>
          <a:p>
            <a:r>
              <a:rPr lang="it-IT" dirty="0"/>
              <a:t>E così viene ufficialmente presentato: «</a:t>
            </a:r>
            <a:r>
              <a:rPr lang="it-IT" b="0" i="1" dirty="0">
                <a:solidFill>
                  <a:srgbClr val="333333"/>
                </a:solidFill>
                <a:effectLst/>
                <a:latin typeface="Titillium Web" panose="00000500000000000000" pitchFamily="2" charset="0"/>
              </a:rPr>
              <a:t>Il testo è volto all’inserimento del nucleare sostenibile e da fusione nel cosiddetto “mix energetico italiano” e interviene in forma organica sotto i profili economico, sociale e ambientale, nel quadro delle politiche europee di decarbonizzazione con orizzonte temporale il 2050, coerentemente con gli obiettivi di neutralità carbonica e di sicurezza degli approvvigionamenti</a:t>
            </a:r>
            <a:r>
              <a:rPr lang="it-IT" b="0" i="0" dirty="0">
                <a:solidFill>
                  <a:srgbClr val="333333"/>
                </a:solidFill>
                <a:effectLst/>
                <a:latin typeface="Titillium Web" panose="00000500000000000000" pitchFamily="2" charset="0"/>
              </a:rPr>
              <a:t>».</a:t>
            </a:r>
            <a:endParaRPr lang="it-IT" dirty="0"/>
          </a:p>
        </p:txBody>
      </p:sp>
    </p:spTree>
    <p:extLst>
      <p:ext uri="{BB962C8B-B14F-4D97-AF65-F5344CB8AC3E}">
        <p14:creationId xmlns:p14="http://schemas.microsoft.com/office/powerpoint/2010/main" val="1207908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B1AC2A-F94D-61E7-885D-66D8DBF82C04}"/>
              </a:ext>
            </a:extLst>
          </p:cNvPr>
          <p:cNvSpPr>
            <a:spLocks noGrp="1"/>
          </p:cNvSpPr>
          <p:nvPr>
            <p:ph type="title"/>
          </p:nvPr>
        </p:nvSpPr>
        <p:spPr/>
        <p:txBody>
          <a:bodyPr/>
          <a:lstStyle/>
          <a:p>
            <a:r>
              <a:rPr lang="it-IT" dirty="0"/>
              <a:t>Gli scopi ufficiali del provvedimento</a:t>
            </a:r>
          </a:p>
        </p:txBody>
      </p:sp>
      <p:sp>
        <p:nvSpPr>
          <p:cNvPr id="3" name="Segnaposto contenuto 2">
            <a:extLst>
              <a:ext uri="{FF2B5EF4-FFF2-40B4-BE49-F238E27FC236}">
                <a16:creationId xmlns:a16="http://schemas.microsoft.com/office/drawing/2014/main" id="{81637D06-D464-7F07-C3DC-B94679701470}"/>
              </a:ext>
            </a:extLst>
          </p:cNvPr>
          <p:cNvSpPr>
            <a:spLocks noGrp="1"/>
          </p:cNvSpPr>
          <p:nvPr>
            <p:ph idx="1"/>
          </p:nvPr>
        </p:nvSpPr>
        <p:spPr/>
        <p:txBody>
          <a:bodyPr>
            <a:normAutofit fontScale="92500" lnSpcReduction="20000"/>
          </a:bodyPr>
          <a:lstStyle/>
          <a:p>
            <a:r>
              <a:rPr lang="it-IT" sz="3500" dirty="0"/>
              <a:t>Nel comunicato stampa governativo citato leggiamo: </a:t>
            </a:r>
            <a:endParaRPr lang="it-IT" sz="3500" b="0" i="0" dirty="0">
              <a:solidFill>
                <a:srgbClr val="333333"/>
              </a:solidFill>
              <a:effectLst/>
              <a:latin typeface="Titillium Web" panose="00000500000000000000" pitchFamily="2" charset="0"/>
            </a:endParaRPr>
          </a:p>
          <a:p>
            <a:pPr algn="l">
              <a:spcAft>
                <a:spcPts val="2250"/>
              </a:spcAft>
              <a:buNone/>
            </a:pPr>
            <a:r>
              <a:rPr lang="it-IT" b="0" i="1" dirty="0">
                <a:solidFill>
                  <a:srgbClr val="333333"/>
                </a:solidFill>
                <a:effectLst/>
                <a:latin typeface="Titillium Web" panose="00000500000000000000" pitchFamily="2" charset="0"/>
              </a:rPr>
              <a:t>L’intervento ha lo scopo di:</a:t>
            </a:r>
          </a:p>
          <a:p>
            <a:pPr algn="l">
              <a:spcAft>
                <a:spcPts val="1500"/>
              </a:spcAft>
              <a:buFont typeface="Arial" panose="020B0604020202020204" pitchFamily="34" charset="0"/>
              <a:buChar char="•"/>
            </a:pPr>
            <a:r>
              <a:rPr lang="it-IT" b="0" i="1" dirty="0">
                <a:solidFill>
                  <a:srgbClr val="333333"/>
                </a:solidFill>
                <a:effectLst/>
                <a:latin typeface="Titillium Web" panose="00000500000000000000" pitchFamily="2" charset="0"/>
              </a:rPr>
              <a:t>garantire la continuità nell’approvvigionamento energetico in presenza di un incremento costante della domanda e favorire il raggiungimento dell’indipendenza energetica;</a:t>
            </a:r>
          </a:p>
          <a:p>
            <a:pPr algn="l">
              <a:spcAft>
                <a:spcPts val="1500"/>
              </a:spcAft>
              <a:buFont typeface="Arial" panose="020B0604020202020204" pitchFamily="34" charset="0"/>
              <a:buChar char="•"/>
            </a:pPr>
            <a:r>
              <a:rPr lang="it-IT" b="0" i="1" dirty="0">
                <a:solidFill>
                  <a:srgbClr val="333333"/>
                </a:solidFill>
                <a:effectLst/>
                <a:latin typeface="Titillium Web" panose="00000500000000000000" pitchFamily="2" charset="0"/>
              </a:rPr>
              <a:t>concorrere agli obiettivi di decarbonizzazione necessari a fronteggiare il cambiamento climatico;</a:t>
            </a:r>
          </a:p>
          <a:p>
            <a:pPr algn="l">
              <a:spcAft>
                <a:spcPts val="1500"/>
              </a:spcAft>
              <a:buFont typeface="Arial" panose="020B0604020202020204" pitchFamily="34" charset="0"/>
              <a:buChar char="•"/>
            </a:pPr>
            <a:r>
              <a:rPr lang="it-IT" b="0" i="1" dirty="0">
                <a:solidFill>
                  <a:srgbClr val="333333"/>
                </a:solidFill>
                <a:effectLst/>
                <a:latin typeface="Titillium Web" panose="00000500000000000000" pitchFamily="2" charset="0"/>
              </a:rPr>
              <a:t>garantire la sostenibilità dei costi gravanti sugli utenti finali e la competitività del sistema industriale nazionale.</a:t>
            </a:r>
          </a:p>
          <a:p>
            <a:endParaRPr lang="it-IT" dirty="0"/>
          </a:p>
        </p:txBody>
      </p:sp>
    </p:spTree>
    <p:extLst>
      <p:ext uri="{BB962C8B-B14F-4D97-AF65-F5344CB8AC3E}">
        <p14:creationId xmlns:p14="http://schemas.microsoft.com/office/powerpoint/2010/main" val="1529132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179106-65C3-445A-E2DF-208612A4A553}"/>
              </a:ext>
            </a:extLst>
          </p:cNvPr>
          <p:cNvSpPr>
            <a:spLocks noGrp="1"/>
          </p:cNvSpPr>
          <p:nvPr>
            <p:ph type="title"/>
          </p:nvPr>
        </p:nvSpPr>
        <p:spPr/>
        <p:txBody>
          <a:bodyPr/>
          <a:lstStyle/>
          <a:p>
            <a:r>
              <a:rPr lang="it-IT" dirty="0"/>
              <a:t>Le linee di intervento del DDL</a:t>
            </a:r>
          </a:p>
        </p:txBody>
      </p:sp>
      <p:sp>
        <p:nvSpPr>
          <p:cNvPr id="3" name="Segnaposto contenuto 2">
            <a:extLst>
              <a:ext uri="{FF2B5EF4-FFF2-40B4-BE49-F238E27FC236}">
                <a16:creationId xmlns:a16="http://schemas.microsoft.com/office/drawing/2014/main" id="{9BC3E738-A8D9-F45F-40EB-189B0222DB87}"/>
              </a:ext>
            </a:extLst>
          </p:cNvPr>
          <p:cNvSpPr>
            <a:spLocks noGrp="1"/>
          </p:cNvSpPr>
          <p:nvPr>
            <p:ph idx="1"/>
          </p:nvPr>
        </p:nvSpPr>
        <p:spPr/>
        <p:txBody>
          <a:bodyPr>
            <a:normAutofit fontScale="70000" lnSpcReduction="20000"/>
          </a:bodyPr>
          <a:lstStyle/>
          <a:p>
            <a:r>
              <a:rPr lang="it-IT" b="1" i="0" dirty="0">
                <a:solidFill>
                  <a:srgbClr val="333333"/>
                </a:solidFill>
                <a:effectLst/>
                <a:latin typeface="Titillium Web" panose="00000500000000000000" pitchFamily="2" charset="0"/>
              </a:rPr>
              <a:t>Superamento delle esperienze nucleari precedenti</a:t>
            </a:r>
            <a:br>
              <a:rPr lang="it-IT" b="1" i="0" dirty="0">
                <a:solidFill>
                  <a:srgbClr val="333333"/>
                </a:solidFill>
                <a:effectLst/>
                <a:latin typeface="Titillium Web" panose="00000500000000000000" pitchFamily="2" charset="0"/>
              </a:rPr>
            </a:br>
            <a:r>
              <a:rPr lang="it-IT" b="0" i="0" dirty="0">
                <a:solidFill>
                  <a:srgbClr val="333333"/>
                </a:solidFill>
                <a:effectLst/>
                <a:latin typeface="Titillium Web" panose="00000500000000000000" pitchFamily="2" charset="0"/>
              </a:rPr>
              <a:t>Si assicura una cesura netta rispetto agli impianti nucleari del passato (cosiddetti di “prima” o di “seconda generazione”), destinati alla definitiva dismissione, salvo eventuale riconversione, e l’utilizzo delle migliori tecnologie disponibili, incluse le tecnologie modulari e avanzate. In quest’ottica, si valuterà l’istituzione di un’Autorità indipendente competente per la sicurezza nucleare, con compiti di regolazione, vigilanza e controllo sulle infrastrutture nucleari.</a:t>
            </a:r>
          </a:p>
          <a:p>
            <a:r>
              <a:rPr lang="it-IT" b="1" i="0" dirty="0">
                <a:solidFill>
                  <a:srgbClr val="333333"/>
                </a:solidFill>
                <a:effectLst/>
                <a:latin typeface="Titillium Web" panose="00000500000000000000" pitchFamily="2" charset="0"/>
              </a:rPr>
              <a:t>Disciplina organica dell’intero ciclo di vita dell’energia nucleare</a:t>
            </a:r>
            <a:br>
              <a:rPr lang="it-IT" b="0" i="0" dirty="0">
                <a:solidFill>
                  <a:srgbClr val="333333"/>
                </a:solidFill>
                <a:effectLst/>
                <a:latin typeface="Titillium Web" panose="00000500000000000000" pitchFamily="2" charset="0"/>
              </a:rPr>
            </a:br>
            <a:r>
              <a:rPr lang="it-IT" b="0" i="0" dirty="0">
                <a:solidFill>
                  <a:srgbClr val="333333"/>
                </a:solidFill>
                <a:effectLst/>
                <a:latin typeface="Titillium Web" panose="00000500000000000000" pitchFamily="2" charset="0"/>
              </a:rPr>
              <a:t>Si prevede una disciplina organica dell’intero ciclo di vita dell’energia nucleare (eventuale fase di sperimentazione - progettazione - autorizzazione degli impianti - esercizio degli impianti - gestione, stoccaggio e smaltimento dei rifiuti radioattivi - smantellamento degli impianti).</a:t>
            </a:r>
          </a:p>
          <a:p>
            <a:r>
              <a:rPr lang="it-IT" b="1" i="0" dirty="0">
                <a:solidFill>
                  <a:srgbClr val="333333"/>
                </a:solidFill>
                <a:effectLst/>
                <a:latin typeface="Titillium Web" panose="00000500000000000000" pitchFamily="2" charset="0"/>
              </a:rPr>
              <a:t>Coordinamento e dialogo costante con i gestori delle reti elettriche</a:t>
            </a:r>
            <a:br>
              <a:rPr lang="it-IT" b="0" i="0" dirty="0">
                <a:solidFill>
                  <a:srgbClr val="333333"/>
                </a:solidFill>
                <a:effectLst/>
                <a:latin typeface="Titillium Web" panose="00000500000000000000" pitchFamily="2" charset="0"/>
              </a:rPr>
            </a:br>
            <a:r>
              <a:rPr lang="it-IT" b="0" i="0" dirty="0">
                <a:solidFill>
                  <a:srgbClr val="333333"/>
                </a:solidFill>
                <a:effectLst/>
                <a:latin typeface="Titillium Web" panose="00000500000000000000" pitchFamily="2" charset="0"/>
              </a:rPr>
              <a:t>Lo sviluppo della nuova politica nucleare viene valutato anche nel suo impatto sull’assetto complessivo del sistema elettrico nazionale, incluso quello sul mercato elettrico.</a:t>
            </a:r>
          </a:p>
          <a:p>
            <a:r>
              <a:rPr lang="it-IT" b="1" i="0" dirty="0">
                <a:solidFill>
                  <a:srgbClr val="333333"/>
                </a:solidFill>
                <a:effectLst/>
                <a:latin typeface="Titillium Web" panose="00000500000000000000" pitchFamily="2" charset="0"/>
              </a:rPr>
              <a:t>Garanzie </a:t>
            </a:r>
          </a:p>
          <a:p>
            <a:r>
              <a:rPr lang="it-IT" b="0" i="0" dirty="0">
                <a:solidFill>
                  <a:srgbClr val="333333"/>
                </a:solidFill>
                <a:effectLst/>
                <a:latin typeface="Titillium Web" panose="00000500000000000000" pitchFamily="2" charset="0"/>
              </a:rPr>
              <a:t>I promotori dei progetti nucleari devono fornire adeguate garanzie finanziarie e giuridiche per coprire i costi di costruzione, gestione e smantellamento degli impianti e per i rischi, anche a loro non direttamente imputabili, derivanti dall’attività nucleare.</a:t>
            </a:r>
          </a:p>
          <a:p>
            <a:endParaRPr lang="it-IT" b="0" i="0" dirty="0">
              <a:solidFill>
                <a:srgbClr val="333333"/>
              </a:solidFill>
              <a:effectLst/>
              <a:latin typeface="Titillium Web" panose="00000500000000000000" pitchFamily="2" charset="0"/>
            </a:endParaRPr>
          </a:p>
          <a:p>
            <a:endParaRPr lang="it-IT" dirty="0"/>
          </a:p>
        </p:txBody>
      </p:sp>
    </p:spTree>
    <p:extLst>
      <p:ext uri="{BB962C8B-B14F-4D97-AF65-F5344CB8AC3E}">
        <p14:creationId xmlns:p14="http://schemas.microsoft.com/office/powerpoint/2010/main" val="3365845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3D7928-9C26-FA9E-D70E-3101A75031E8}"/>
              </a:ext>
            </a:extLst>
          </p:cNvPr>
          <p:cNvSpPr>
            <a:spLocks noGrp="1"/>
          </p:cNvSpPr>
          <p:nvPr>
            <p:ph type="title"/>
          </p:nvPr>
        </p:nvSpPr>
        <p:spPr/>
        <p:txBody>
          <a:bodyPr/>
          <a:lstStyle/>
          <a:p>
            <a:r>
              <a:rPr lang="it-IT" dirty="0"/>
              <a:t>Il Parlamento dovrà esaminare e approvare la legge delega</a:t>
            </a:r>
          </a:p>
        </p:txBody>
      </p:sp>
      <p:sp>
        <p:nvSpPr>
          <p:cNvPr id="3" name="Segnaposto contenuto 2">
            <a:extLst>
              <a:ext uri="{FF2B5EF4-FFF2-40B4-BE49-F238E27FC236}">
                <a16:creationId xmlns:a16="http://schemas.microsoft.com/office/drawing/2014/main" id="{D6FC13E5-00FA-1C83-D892-9B5D55A8145C}"/>
              </a:ext>
            </a:extLst>
          </p:cNvPr>
          <p:cNvSpPr>
            <a:spLocks noGrp="1"/>
          </p:cNvSpPr>
          <p:nvPr>
            <p:ph idx="1"/>
          </p:nvPr>
        </p:nvSpPr>
        <p:spPr/>
        <p:txBody>
          <a:bodyPr/>
          <a:lstStyle/>
          <a:p>
            <a:r>
              <a:rPr lang="it-IT" dirty="0"/>
              <a:t>Il Ministro Pichetto Fratin ha auspicato che la legge venga approvata entro la fine dell'anno, per avviare così i decreti legislativi necessari entro i successivi 12 mesi</a:t>
            </a:r>
          </a:p>
          <a:p>
            <a:r>
              <a:rPr lang="it-IT" dirty="0"/>
              <a:t>Il punto su cui ha insistito: «</a:t>
            </a:r>
            <a:r>
              <a:rPr lang="it-IT" i="1" dirty="0"/>
              <a:t>Non vengono contravvenuti i referendum perché il nucleare di cui si parla è del tutto nuovo: piccoli impianti di nuova generazione, puliti, sicuri ed economici</a:t>
            </a:r>
            <a:r>
              <a:rPr lang="it-IT" dirty="0"/>
              <a:t>».</a:t>
            </a:r>
          </a:p>
          <a:p>
            <a:r>
              <a:rPr lang="it-IT" b="0" i="0" dirty="0">
                <a:solidFill>
                  <a:srgbClr val="343A40"/>
                </a:solidFill>
                <a:effectLst/>
                <a:latin typeface="Roboto" panose="02000000000000000000" pitchFamily="2" charset="0"/>
              </a:rPr>
              <a:t>Il piano nazionale prevede l'integrazione di questa fonte di energia innovativa e programmabile nel sistema energetico italiano, come delineato nel Piano Nazionale Integrato Energia e Clima (PNIEC).</a:t>
            </a:r>
            <a:endParaRPr lang="it-IT" dirty="0"/>
          </a:p>
        </p:txBody>
      </p:sp>
    </p:spTree>
    <p:extLst>
      <p:ext uri="{BB962C8B-B14F-4D97-AF65-F5344CB8AC3E}">
        <p14:creationId xmlns:p14="http://schemas.microsoft.com/office/powerpoint/2010/main" val="1491241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1996CE-9383-54B8-C64A-E06425B2910A}"/>
              </a:ext>
            </a:extLst>
          </p:cNvPr>
          <p:cNvSpPr>
            <a:spLocks noGrp="1"/>
          </p:cNvSpPr>
          <p:nvPr>
            <p:ph type="title"/>
          </p:nvPr>
        </p:nvSpPr>
        <p:spPr/>
        <p:txBody>
          <a:bodyPr>
            <a:normAutofit/>
          </a:bodyPr>
          <a:lstStyle/>
          <a:p>
            <a:r>
              <a:rPr lang="it-IT" sz="3600" dirty="0"/>
              <a:t>Le opportunità per l’Italia secondo il governo Meloni: indipendenza energetica e riduzione dei costi</a:t>
            </a:r>
          </a:p>
        </p:txBody>
      </p:sp>
      <p:sp>
        <p:nvSpPr>
          <p:cNvPr id="3" name="Segnaposto contenuto 2">
            <a:extLst>
              <a:ext uri="{FF2B5EF4-FFF2-40B4-BE49-F238E27FC236}">
                <a16:creationId xmlns:a16="http://schemas.microsoft.com/office/drawing/2014/main" id="{BE5131E2-808A-5C02-500B-F06EEE76DB0A}"/>
              </a:ext>
            </a:extLst>
          </p:cNvPr>
          <p:cNvSpPr>
            <a:spLocks noGrp="1"/>
          </p:cNvSpPr>
          <p:nvPr>
            <p:ph idx="1"/>
          </p:nvPr>
        </p:nvSpPr>
        <p:spPr/>
        <p:txBody>
          <a:bodyPr>
            <a:normAutofit fontScale="92500" lnSpcReduction="10000"/>
          </a:bodyPr>
          <a:lstStyle/>
          <a:p>
            <a:r>
              <a:rPr lang="it-IT" b="0" i="0" dirty="0">
                <a:solidFill>
                  <a:srgbClr val="343A40"/>
                </a:solidFill>
                <a:effectLst/>
                <a:latin typeface="Roboto" panose="02000000000000000000" pitchFamily="2" charset="0"/>
              </a:rPr>
              <a:t>Attualmente, l'Italia dipende in larga parte dall'importazione di energia elettrica, specialmente nelle ore notturne. Con l'invecchiamento delle centrali nucleari francesi e l'aumento della domanda, il rischio di instabilità energetica potrebbe crescere. </a:t>
            </a:r>
            <a:r>
              <a:rPr lang="it-IT" b="1" i="0" dirty="0">
                <a:solidFill>
                  <a:srgbClr val="343A40"/>
                </a:solidFill>
                <a:effectLst/>
                <a:latin typeface="Roboto" panose="02000000000000000000" pitchFamily="2" charset="0"/>
              </a:rPr>
              <a:t>Il governo Meloni ritiene che un mix energetico che comprenda il nucleare possa ridurre la dipendenza da fonti esterne e rafforzare la sicurezza energetica nazionale.</a:t>
            </a:r>
          </a:p>
          <a:p>
            <a:r>
              <a:rPr lang="it-IT" b="0" i="0" dirty="0">
                <a:solidFill>
                  <a:srgbClr val="343A40"/>
                </a:solidFill>
                <a:effectLst/>
                <a:latin typeface="Roboto" panose="02000000000000000000" pitchFamily="2" charset="0"/>
              </a:rPr>
              <a:t>Nonostante i costi iniziali elevati per la costruzione dei reattori di piccole dimensioni, si prevede che, con l'aumento della produzione in serie, il costo del nucleare possa diventare competitivo rispetto alle energie rinnovabili. Secondo le analisi della Piattaforma Nazionale per un Nucleare Sostenibile, i primi reattori di nuova generazione potrebbero entrare in funzione già nel prossimo decennio.</a:t>
            </a:r>
            <a:endParaRPr lang="it-IT" dirty="0"/>
          </a:p>
        </p:txBody>
      </p:sp>
    </p:spTree>
    <p:extLst>
      <p:ext uri="{BB962C8B-B14F-4D97-AF65-F5344CB8AC3E}">
        <p14:creationId xmlns:p14="http://schemas.microsoft.com/office/powerpoint/2010/main" val="19345754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120</TotalTime>
  <Words>1776</Words>
  <Application>Microsoft Office PowerPoint</Application>
  <PresentationFormat>Widescreen</PresentationFormat>
  <Paragraphs>59</Paragraphs>
  <Slides>14</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14</vt:i4>
      </vt:variant>
    </vt:vector>
  </HeadingPairs>
  <TitlesOfParts>
    <vt:vector size="21" baseType="lpstr">
      <vt:lpstr>Aptos</vt:lpstr>
      <vt:lpstr>Aptos Display</vt:lpstr>
      <vt:lpstr>Arial</vt:lpstr>
      <vt:lpstr>gadocharegular</vt:lpstr>
      <vt:lpstr>Roboto</vt:lpstr>
      <vt:lpstr>Titillium Web</vt:lpstr>
      <vt:lpstr>Tema di Office</vt:lpstr>
      <vt:lpstr>Il piano nucleare dell’Italia</vt:lpstr>
      <vt:lpstr>Il ddl del governo Meloni</vt:lpstr>
      <vt:lpstr>Entro il 2030</vt:lpstr>
      <vt:lpstr>L’ambizione è di coprire 1/5 del mix energetico nazionale</vt:lpstr>
      <vt:lpstr>Il comunicato stampa del governo n. 116</vt:lpstr>
      <vt:lpstr>Gli scopi ufficiali del provvedimento</vt:lpstr>
      <vt:lpstr>Le linee di intervento del DDL</vt:lpstr>
      <vt:lpstr>Il Parlamento dovrà esaminare e approvare la legge delega</vt:lpstr>
      <vt:lpstr>Le opportunità per l’Italia secondo il governo Meloni: indipendenza energetica e riduzione dei costi</vt:lpstr>
      <vt:lpstr>Il ruolo auspicato dell’industria nucleare italiana</vt:lpstr>
      <vt:lpstr>Le scontate critiche degli ambientalisti istituzionali</vt:lpstr>
      <vt:lpstr>Occorre l’opposizione di un ecologismo più radicale, antimilitarista e nonviolento</vt:lpstr>
      <vt:lpstr>La tassonomia europea accetta il nucleare tra le fonti sostenibili e decarbonizzanti</vt:lpstr>
      <vt:lpstr>Il modello 100% rinnovabili è una componente fondamentale della società strutturalmente pacifica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alfonso navarra</dc:creator>
  <cp:lastModifiedBy>alfonso navarra</cp:lastModifiedBy>
  <cp:revision>2</cp:revision>
  <dcterms:created xsi:type="dcterms:W3CDTF">2025-03-13T02:29:30Z</dcterms:created>
  <dcterms:modified xsi:type="dcterms:W3CDTF">2025-03-13T10:50:39Z</dcterms:modified>
</cp:coreProperties>
</file>